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0" d="100"/>
          <a:sy n="70" d="100"/>
        </p:scale>
        <p:origin x="73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509A250-FF31-4206-8172-F9D3106AACB1}" type="datetimeFigureOut">
              <a:rPr lang="en-US" dirty="0"/>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509A250-FF31-4206-8172-F9D3106AACB1}" type="datetimeFigureOut">
              <a:rPr lang="en-US" dirty="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509A250-FF31-4206-8172-F9D3106AACB1}" type="datetimeFigureOut">
              <a:rPr lang="en-US" dirty="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509A250-FF31-4206-8172-F9D3106AACB1}" type="datetimeFigureOut">
              <a:rPr lang="en-US" dirty="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796027F-7875-4030-9381-8BD8C4F21935}" type="datetimeFigureOut">
              <a:rPr lang="en-US" dirty="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4509A250-FF31-4206-8172-F9D3106AACB1}" type="datetimeFigureOut">
              <a:rPr lang="en-US" dirty="0"/>
              <a:t>6/4/2020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509A250-FF31-4206-8172-F9D3106AACB1}" type="datetimeFigureOut">
              <a:rPr lang="en-US" dirty="0"/>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FF31AC-924F-4168-9037-21A8BF764F59}"/>
              </a:ext>
            </a:extLst>
          </p:cNvPr>
          <p:cNvSpPr>
            <a:spLocks noGrp="1"/>
          </p:cNvSpPr>
          <p:nvPr>
            <p:ph type="ctrTitle"/>
          </p:nvPr>
        </p:nvSpPr>
        <p:spPr>
          <a:xfrm>
            <a:off x="991181" y="636208"/>
            <a:ext cx="8825658" cy="1165983"/>
          </a:xfrm>
        </p:spPr>
        <p:txBody>
          <a:bodyPr/>
          <a:lstStyle/>
          <a:p>
            <a:r>
              <a:rPr lang="nl-NL" sz="5400" dirty="0"/>
              <a:t>Sollicitatie Be Quick 1887</a:t>
            </a:r>
          </a:p>
        </p:txBody>
      </p:sp>
      <p:sp>
        <p:nvSpPr>
          <p:cNvPr id="3" name="Ondertitel 2">
            <a:extLst>
              <a:ext uri="{FF2B5EF4-FFF2-40B4-BE49-F238E27FC236}">
                <a16:creationId xmlns:a16="http://schemas.microsoft.com/office/drawing/2014/main" id="{CABFB854-088B-438F-A5B8-8BD77EBAED6F}"/>
              </a:ext>
            </a:extLst>
          </p:cNvPr>
          <p:cNvSpPr>
            <a:spLocks noGrp="1"/>
          </p:cNvSpPr>
          <p:nvPr>
            <p:ph type="subTitle" idx="1"/>
          </p:nvPr>
        </p:nvSpPr>
        <p:spPr>
          <a:xfrm>
            <a:off x="1114012" y="2034180"/>
            <a:ext cx="8825658" cy="861420"/>
          </a:xfrm>
        </p:spPr>
        <p:txBody>
          <a:bodyPr/>
          <a:lstStyle/>
          <a:p>
            <a:r>
              <a:rPr lang="nl-NL" dirty="0"/>
              <a:t>Julius van der Hilst </a:t>
            </a:r>
          </a:p>
        </p:txBody>
      </p:sp>
      <p:pic>
        <p:nvPicPr>
          <p:cNvPr id="1026" name="Picture 2" descr="Be Quick 1887 - Wikipedia">
            <a:extLst>
              <a:ext uri="{FF2B5EF4-FFF2-40B4-BE49-F238E27FC236}">
                <a16:creationId xmlns:a16="http://schemas.microsoft.com/office/drawing/2014/main" id="{68B864ED-DC0A-48DF-856D-6673C61EB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252" y="3061267"/>
            <a:ext cx="2458303" cy="24583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kom bij de Hanzehogeschool Groningen">
            <a:extLst>
              <a:ext uri="{FF2B5EF4-FFF2-40B4-BE49-F238E27FC236}">
                <a16:creationId xmlns:a16="http://schemas.microsoft.com/office/drawing/2014/main" id="{F3422EC5-B5CE-4A9C-8118-7590ECFED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642" y="3429000"/>
            <a:ext cx="5181197" cy="140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73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79CA1-65B9-44AA-A614-F05B79FA15C7}"/>
              </a:ext>
            </a:extLst>
          </p:cNvPr>
          <p:cNvSpPr>
            <a:spLocks noGrp="1"/>
          </p:cNvSpPr>
          <p:nvPr>
            <p:ph type="ctrTitle"/>
          </p:nvPr>
        </p:nvSpPr>
        <p:spPr>
          <a:xfrm>
            <a:off x="936591" y="626850"/>
            <a:ext cx="8644138" cy="861420"/>
          </a:xfrm>
        </p:spPr>
        <p:txBody>
          <a:bodyPr/>
          <a:lstStyle/>
          <a:p>
            <a:r>
              <a:rPr lang="nl-NL" sz="4800" dirty="0"/>
              <a:t>Waar staat Be Quick voor ?</a:t>
            </a:r>
          </a:p>
        </p:txBody>
      </p:sp>
      <p:sp>
        <p:nvSpPr>
          <p:cNvPr id="3" name="Ondertitel 2">
            <a:extLst>
              <a:ext uri="{FF2B5EF4-FFF2-40B4-BE49-F238E27FC236}">
                <a16:creationId xmlns:a16="http://schemas.microsoft.com/office/drawing/2014/main" id="{00AE8351-3741-4F49-942F-C6493317AE85}"/>
              </a:ext>
            </a:extLst>
          </p:cNvPr>
          <p:cNvSpPr>
            <a:spLocks noGrp="1"/>
          </p:cNvSpPr>
          <p:nvPr>
            <p:ph type="subTitle" idx="1"/>
          </p:nvPr>
        </p:nvSpPr>
        <p:spPr>
          <a:xfrm>
            <a:off x="936591" y="1952293"/>
            <a:ext cx="8825658" cy="4393916"/>
          </a:xfrm>
        </p:spPr>
        <p:txBody>
          <a:bodyPr>
            <a:normAutofit/>
          </a:bodyPr>
          <a:lstStyle/>
          <a:p>
            <a:pPr marL="342900" indent="-342900">
              <a:buFontTx/>
              <a:buChar char="-"/>
            </a:pPr>
            <a:r>
              <a:rPr lang="nl-NL" dirty="0"/>
              <a:t>BE QUICK STREEFT VOOR VOETBAL OP HET HOOGSTE NIVEAU ZO IS HET doel om met de D, C, B en A-junioren te spelen op het landelijk niveau in de 2e divisie</a:t>
            </a:r>
          </a:p>
          <a:p>
            <a:pPr marL="342900" indent="-342900">
              <a:buFontTx/>
              <a:buChar char="-"/>
            </a:pPr>
            <a:r>
              <a:rPr lang="nl-NL" dirty="0"/>
              <a:t>Be </a:t>
            </a:r>
            <a:r>
              <a:rPr lang="nl-NL" dirty="0" err="1"/>
              <a:t>quick</a:t>
            </a:r>
            <a:r>
              <a:rPr lang="nl-NL" dirty="0"/>
              <a:t> is opgericht op 10 april 1887 en behoort hiermee tot 1 van de oudste voetbalverenigingen van </a:t>
            </a:r>
            <a:r>
              <a:rPr lang="nl-NL" dirty="0" err="1"/>
              <a:t>nederland</a:t>
            </a:r>
            <a:r>
              <a:rPr lang="nl-NL" dirty="0"/>
              <a:t> </a:t>
            </a:r>
          </a:p>
          <a:p>
            <a:pPr marL="342900" indent="-342900">
              <a:buFontTx/>
              <a:buChar char="-"/>
            </a:pPr>
            <a:r>
              <a:rPr lang="nl-NL" dirty="0"/>
              <a:t>Be </a:t>
            </a:r>
            <a:r>
              <a:rPr lang="nl-NL" dirty="0" err="1"/>
              <a:t>quick</a:t>
            </a:r>
            <a:r>
              <a:rPr lang="nl-NL" dirty="0"/>
              <a:t> staat voor PLEZIER VAN HET VOETBAL MET HET STREVEN OM DIT OP HET HOOGSTE NIVEAU TE DOEN</a:t>
            </a:r>
          </a:p>
          <a:p>
            <a:pPr marL="342900" indent="-342900">
              <a:buFontTx/>
              <a:buChar char="-"/>
            </a:pPr>
            <a:r>
              <a:rPr lang="nl-NL" dirty="0"/>
              <a:t>Be Quick behoort tot 1 van de beste jeugdopleidingen van </a:t>
            </a:r>
            <a:r>
              <a:rPr lang="nl-NL" dirty="0" err="1"/>
              <a:t>nederland</a:t>
            </a:r>
            <a:r>
              <a:rPr lang="nl-NL" dirty="0"/>
              <a:t> en is in 2016 uitgeroepen tot de beste van </a:t>
            </a:r>
            <a:r>
              <a:rPr lang="nl-NL" dirty="0" err="1"/>
              <a:t>nederland</a:t>
            </a: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p:txBody>
      </p:sp>
      <p:pic>
        <p:nvPicPr>
          <p:cNvPr id="5122" name="Picture 2" descr="Twee talentvolle aanvallers naar Be Quick 1887 - Be Quick 1887">
            <a:extLst>
              <a:ext uri="{FF2B5EF4-FFF2-40B4-BE49-F238E27FC236}">
                <a16:creationId xmlns:a16="http://schemas.microsoft.com/office/drawing/2014/main" id="{6CC4C650-4297-473E-9850-99D9966D1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2249" y="4993659"/>
            <a:ext cx="11811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08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8FF0F-C169-452F-9BF4-62EAB9020830}"/>
              </a:ext>
            </a:extLst>
          </p:cNvPr>
          <p:cNvSpPr>
            <a:spLocks noGrp="1"/>
          </p:cNvSpPr>
          <p:nvPr>
            <p:ph type="ctrTitle"/>
          </p:nvPr>
        </p:nvSpPr>
        <p:spPr>
          <a:xfrm>
            <a:off x="868352" y="791570"/>
            <a:ext cx="8825658" cy="1147077"/>
          </a:xfrm>
        </p:spPr>
        <p:txBody>
          <a:bodyPr/>
          <a:lstStyle/>
          <a:p>
            <a:r>
              <a:rPr lang="nl-NL" sz="6600" dirty="0"/>
              <a:t>Be Quick &amp; Media </a:t>
            </a:r>
          </a:p>
        </p:txBody>
      </p:sp>
      <p:sp>
        <p:nvSpPr>
          <p:cNvPr id="3" name="Ondertitel 2">
            <a:extLst>
              <a:ext uri="{FF2B5EF4-FFF2-40B4-BE49-F238E27FC236}">
                <a16:creationId xmlns:a16="http://schemas.microsoft.com/office/drawing/2014/main" id="{4AB1BFD6-3C37-4024-B352-EC60DFA6B8DF}"/>
              </a:ext>
            </a:extLst>
          </p:cNvPr>
          <p:cNvSpPr>
            <a:spLocks noGrp="1"/>
          </p:cNvSpPr>
          <p:nvPr>
            <p:ph type="subTitle" idx="1"/>
          </p:nvPr>
        </p:nvSpPr>
        <p:spPr>
          <a:xfrm>
            <a:off x="963886" y="2279840"/>
            <a:ext cx="8825658" cy="3786590"/>
          </a:xfrm>
        </p:spPr>
        <p:txBody>
          <a:bodyPr>
            <a:normAutofit/>
          </a:bodyPr>
          <a:lstStyle/>
          <a:p>
            <a:pPr marL="342900" indent="-342900">
              <a:buFontTx/>
              <a:buChar char="-"/>
            </a:pPr>
            <a:r>
              <a:rPr lang="nl-NL" dirty="0"/>
              <a:t>Be Quick straalt in de sociale media een professioneel beeld uit wat te herkennen is op bijvoorbeeld het Instagram account van Be QUICK 1887.</a:t>
            </a:r>
          </a:p>
          <a:p>
            <a:pPr marL="342900" indent="-342900">
              <a:buFontTx/>
              <a:buChar char="-"/>
            </a:pPr>
            <a:r>
              <a:rPr lang="nl-NL" dirty="0"/>
              <a:t>OP DE SITE VAN Be </a:t>
            </a:r>
            <a:r>
              <a:rPr lang="nl-NL" dirty="0" err="1"/>
              <a:t>quick</a:t>
            </a:r>
            <a:r>
              <a:rPr lang="nl-NL" dirty="0"/>
              <a:t> komt ook sterk naar voren dat de vereniging in volle bloei staat met een sterke jeugdopleiding en een mooie visie op  de toekomst </a:t>
            </a:r>
          </a:p>
          <a:p>
            <a:pPr marL="342900" indent="-342900">
              <a:buFontTx/>
              <a:buChar char="-"/>
            </a:pPr>
            <a:r>
              <a:rPr lang="nl-NL" dirty="0"/>
              <a:t>Mijn beeld van Be Quick 1887 </a:t>
            </a:r>
          </a:p>
          <a:p>
            <a:pPr marL="342900" indent="-342900">
              <a:buFontTx/>
              <a:buChar char="-"/>
            </a:pPr>
            <a:endParaRPr lang="nl-NL" dirty="0"/>
          </a:p>
          <a:p>
            <a:endParaRPr lang="nl-NL" dirty="0"/>
          </a:p>
        </p:txBody>
      </p:sp>
      <p:pic>
        <p:nvPicPr>
          <p:cNvPr id="6146" name="Picture 2" descr="Twee talentvolle aanvallers naar Be Quick 1887 - Be Quick 1887">
            <a:extLst>
              <a:ext uri="{FF2B5EF4-FFF2-40B4-BE49-F238E27FC236}">
                <a16:creationId xmlns:a16="http://schemas.microsoft.com/office/drawing/2014/main" id="{9B96B647-3D8C-467A-AB93-A33FE3397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9544" y="4517408"/>
            <a:ext cx="1493942" cy="171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20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75CA5-8891-423B-B608-58570DC9AAD7}"/>
              </a:ext>
            </a:extLst>
          </p:cNvPr>
          <p:cNvSpPr>
            <a:spLocks noGrp="1"/>
          </p:cNvSpPr>
          <p:nvPr>
            <p:ph type="ctrTitle"/>
          </p:nvPr>
        </p:nvSpPr>
        <p:spPr>
          <a:xfrm>
            <a:off x="909295" y="518616"/>
            <a:ext cx="8825658" cy="1802169"/>
          </a:xfrm>
        </p:spPr>
        <p:txBody>
          <a:bodyPr/>
          <a:lstStyle/>
          <a:p>
            <a:r>
              <a:rPr lang="nl-NL" sz="4800" dirty="0"/>
              <a:t>Be Quick t.o.v. andere verenigingen in Groningen</a:t>
            </a:r>
          </a:p>
        </p:txBody>
      </p:sp>
      <p:sp>
        <p:nvSpPr>
          <p:cNvPr id="3" name="Ondertitel 2">
            <a:extLst>
              <a:ext uri="{FF2B5EF4-FFF2-40B4-BE49-F238E27FC236}">
                <a16:creationId xmlns:a16="http://schemas.microsoft.com/office/drawing/2014/main" id="{C27DAFA8-501E-4146-B4DD-89D35C3F2989}"/>
              </a:ext>
            </a:extLst>
          </p:cNvPr>
          <p:cNvSpPr>
            <a:spLocks noGrp="1"/>
          </p:cNvSpPr>
          <p:nvPr>
            <p:ph type="subTitle" idx="1"/>
          </p:nvPr>
        </p:nvSpPr>
        <p:spPr>
          <a:xfrm>
            <a:off x="909295" y="2609186"/>
            <a:ext cx="8825658" cy="3730197"/>
          </a:xfrm>
        </p:spPr>
        <p:txBody>
          <a:bodyPr>
            <a:normAutofit/>
          </a:bodyPr>
          <a:lstStyle/>
          <a:p>
            <a:pPr marL="342900" indent="-342900">
              <a:buFontTx/>
              <a:buChar char="-"/>
            </a:pPr>
            <a:r>
              <a:rPr lang="nl-NL" dirty="0"/>
              <a:t>De jeugdopleiding is verreweg de beste van Groningen wat ervoor zorgt dat ze een grote voorsprong hebben op andere verenigingen in de gemeente Groningen. </a:t>
            </a:r>
          </a:p>
          <a:p>
            <a:pPr marL="342900" indent="-342900">
              <a:buFontTx/>
              <a:buChar char="-"/>
            </a:pPr>
            <a:r>
              <a:rPr lang="nl-NL" dirty="0"/>
              <a:t>Veel verenigingen krimpen tegenwoordig veel maar </a:t>
            </a:r>
            <a:r>
              <a:rPr lang="nl-NL" dirty="0" err="1"/>
              <a:t>be</a:t>
            </a:r>
            <a:r>
              <a:rPr lang="nl-NL" dirty="0"/>
              <a:t> </a:t>
            </a:r>
            <a:r>
              <a:rPr lang="nl-NL" dirty="0" err="1"/>
              <a:t>quick</a:t>
            </a:r>
            <a:r>
              <a:rPr lang="nl-NL" dirty="0"/>
              <a:t> groeit juist door onder andere goede aanbevelingen van </a:t>
            </a:r>
            <a:r>
              <a:rPr lang="nl-NL" dirty="0" err="1"/>
              <a:t>bvo’S</a:t>
            </a:r>
            <a:r>
              <a:rPr lang="nl-NL" dirty="0"/>
              <a:t> IN DE OMGEVING ZOALS Cambuur en </a:t>
            </a:r>
            <a:r>
              <a:rPr lang="nl-NL" dirty="0" err="1"/>
              <a:t>Fc</a:t>
            </a:r>
            <a:r>
              <a:rPr lang="nl-NL" dirty="0"/>
              <a:t> Groningen. </a:t>
            </a:r>
          </a:p>
          <a:p>
            <a:pPr marL="342900" indent="-342900">
              <a:buFontTx/>
              <a:buChar char="-"/>
            </a:pPr>
            <a:r>
              <a:rPr lang="nl-NL" dirty="0"/>
              <a:t>En </a:t>
            </a:r>
            <a:r>
              <a:rPr lang="nl-NL" dirty="0" err="1"/>
              <a:t>nauurlijk</a:t>
            </a:r>
            <a:r>
              <a:rPr lang="nl-NL" dirty="0"/>
              <a:t> een groot verschil tussen </a:t>
            </a:r>
            <a:r>
              <a:rPr lang="nl-NL" dirty="0" err="1"/>
              <a:t>be</a:t>
            </a:r>
            <a:r>
              <a:rPr lang="nl-NL" dirty="0"/>
              <a:t> </a:t>
            </a:r>
            <a:r>
              <a:rPr lang="nl-NL" dirty="0" err="1"/>
              <a:t>quick</a:t>
            </a:r>
            <a:r>
              <a:rPr lang="nl-NL" dirty="0"/>
              <a:t> en andere verenigingen in </a:t>
            </a:r>
            <a:r>
              <a:rPr lang="nl-NL" dirty="0" err="1"/>
              <a:t>groningen</a:t>
            </a:r>
            <a:r>
              <a:rPr lang="nl-NL" dirty="0"/>
              <a:t> is het niveau van vrijwel alle spelende teams van de vereniging</a:t>
            </a:r>
          </a:p>
          <a:p>
            <a:pPr marL="342900" indent="-342900">
              <a:buFontTx/>
              <a:buChar char="-"/>
            </a:pPr>
            <a:endParaRPr lang="nl-NL" dirty="0"/>
          </a:p>
        </p:txBody>
      </p:sp>
      <p:pic>
        <p:nvPicPr>
          <p:cNvPr id="7170" name="Picture 2" descr="Twee talentvolle aanvallers naar Be Quick 1887 - Be Quick 1887">
            <a:extLst>
              <a:ext uri="{FF2B5EF4-FFF2-40B4-BE49-F238E27FC236}">
                <a16:creationId xmlns:a16="http://schemas.microsoft.com/office/drawing/2014/main" id="{370E89B4-BB84-4F71-B5EC-5E7E5CE1F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5696" y="4581744"/>
            <a:ext cx="1435857" cy="1644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55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A7B9B-F973-4648-AFC7-7B08363C035F}"/>
              </a:ext>
            </a:extLst>
          </p:cNvPr>
          <p:cNvSpPr>
            <a:spLocks noGrp="1"/>
          </p:cNvSpPr>
          <p:nvPr>
            <p:ph type="ctrTitle"/>
          </p:nvPr>
        </p:nvSpPr>
        <p:spPr>
          <a:xfrm>
            <a:off x="977535" y="450376"/>
            <a:ext cx="8825658" cy="1802169"/>
          </a:xfrm>
        </p:spPr>
        <p:txBody>
          <a:bodyPr/>
          <a:lstStyle/>
          <a:p>
            <a:r>
              <a:rPr lang="nl-NL" sz="5400" dirty="0"/>
              <a:t>Be Quick &amp; landelijke concurrentie</a:t>
            </a:r>
          </a:p>
        </p:txBody>
      </p:sp>
      <p:sp>
        <p:nvSpPr>
          <p:cNvPr id="3" name="Ondertitel 2">
            <a:extLst>
              <a:ext uri="{FF2B5EF4-FFF2-40B4-BE49-F238E27FC236}">
                <a16:creationId xmlns:a16="http://schemas.microsoft.com/office/drawing/2014/main" id="{CC2D2924-91B3-41FC-AA2F-4C0DF37F08DE}"/>
              </a:ext>
            </a:extLst>
          </p:cNvPr>
          <p:cNvSpPr>
            <a:spLocks noGrp="1"/>
          </p:cNvSpPr>
          <p:nvPr>
            <p:ph type="subTitle" idx="1"/>
          </p:nvPr>
        </p:nvSpPr>
        <p:spPr>
          <a:xfrm>
            <a:off x="977535" y="2567580"/>
            <a:ext cx="8825658" cy="1908886"/>
          </a:xfrm>
        </p:spPr>
        <p:txBody>
          <a:bodyPr>
            <a:normAutofit/>
          </a:bodyPr>
          <a:lstStyle/>
          <a:p>
            <a:pPr marL="285750" indent="-285750">
              <a:buFontTx/>
              <a:buChar char="-"/>
            </a:pPr>
            <a:r>
              <a:rPr lang="nl-NL" sz="1800" dirty="0"/>
              <a:t>Be </a:t>
            </a:r>
            <a:r>
              <a:rPr lang="nl-NL" sz="1800" dirty="0" err="1"/>
              <a:t>quick</a:t>
            </a:r>
            <a:r>
              <a:rPr lang="nl-NL" sz="1800" dirty="0"/>
              <a:t> is in 2016 uitgeroepen tot beste jeugdopleiding van het amateurvoetbal. De vereniging is hier natuurlijk heel trots op en zouden het een eer vinden om deze prijs weer in handen te mogen nemen. Op basis van deze visie heb ik de landelijke concurrenten gekozen op basis van ranglijst van de beste jeugdopleidingen van 2019-2020 </a:t>
            </a:r>
          </a:p>
          <a:p>
            <a:pPr marL="285750" indent="-285750">
              <a:buFontTx/>
              <a:buChar char="-"/>
            </a:pPr>
            <a:endParaRPr lang="nl-NL" sz="1800" dirty="0"/>
          </a:p>
        </p:txBody>
      </p:sp>
      <p:pic>
        <p:nvPicPr>
          <p:cNvPr id="2054" name="Picture 6" descr="Twee talentvolle aanvallers naar Be Quick 1887 - Be Quick 1887">
            <a:extLst>
              <a:ext uri="{FF2B5EF4-FFF2-40B4-BE49-F238E27FC236}">
                <a16:creationId xmlns:a16="http://schemas.microsoft.com/office/drawing/2014/main" id="{AEB36C97-C20E-4F2A-ABAE-B7E786A68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4558" y="4476466"/>
            <a:ext cx="1410517" cy="161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464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A82E1-A256-4958-A09B-33EF7D281835}"/>
              </a:ext>
            </a:extLst>
          </p:cNvPr>
          <p:cNvSpPr>
            <a:spLocks noGrp="1"/>
          </p:cNvSpPr>
          <p:nvPr>
            <p:ph type="ctrTitle"/>
          </p:nvPr>
        </p:nvSpPr>
        <p:spPr>
          <a:xfrm>
            <a:off x="1004829" y="341194"/>
            <a:ext cx="8825658" cy="1979590"/>
          </a:xfrm>
        </p:spPr>
        <p:txBody>
          <a:bodyPr/>
          <a:lstStyle/>
          <a:p>
            <a:r>
              <a:rPr lang="nl-NL" sz="6000" dirty="0"/>
              <a:t>Be Quick &amp; landelijke concurrentie </a:t>
            </a:r>
          </a:p>
        </p:txBody>
      </p:sp>
      <p:sp>
        <p:nvSpPr>
          <p:cNvPr id="3" name="Ondertitel 2">
            <a:extLst>
              <a:ext uri="{FF2B5EF4-FFF2-40B4-BE49-F238E27FC236}">
                <a16:creationId xmlns:a16="http://schemas.microsoft.com/office/drawing/2014/main" id="{01CB3CC7-6CA9-4758-803C-7C9C1AD5A767}"/>
              </a:ext>
            </a:extLst>
          </p:cNvPr>
          <p:cNvSpPr>
            <a:spLocks noGrp="1"/>
          </p:cNvSpPr>
          <p:nvPr>
            <p:ph type="subTitle" idx="1"/>
          </p:nvPr>
        </p:nvSpPr>
        <p:spPr>
          <a:xfrm>
            <a:off x="1168602" y="2429965"/>
            <a:ext cx="2761952" cy="517951"/>
          </a:xfrm>
        </p:spPr>
        <p:txBody>
          <a:bodyPr/>
          <a:lstStyle/>
          <a:p>
            <a:r>
              <a:rPr lang="nl-NL" dirty="0"/>
              <a:t>Ranglijst 2019-2020</a:t>
            </a:r>
          </a:p>
        </p:txBody>
      </p:sp>
      <p:pic>
        <p:nvPicPr>
          <p:cNvPr id="3074" name="Picture 2" descr="TOP-100 jeugdopleidingen seizoen 2018-2019 - Amateurvoetbal Eindhoven">
            <a:extLst>
              <a:ext uri="{FF2B5EF4-FFF2-40B4-BE49-F238E27FC236}">
                <a16:creationId xmlns:a16="http://schemas.microsoft.com/office/drawing/2014/main" id="{92F40AF3-690F-486B-99BC-D84E5CB5A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776" y="1416287"/>
            <a:ext cx="3893711" cy="49162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wee talentvolle aanvallers naar Be Quick 1887 - Be Quick 1887">
            <a:extLst>
              <a:ext uri="{FF2B5EF4-FFF2-40B4-BE49-F238E27FC236}">
                <a16:creationId xmlns:a16="http://schemas.microsoft.com/office/drawing/2014/main" id="{E3D423C3-3AFA-4A97-9C9B-10CB5F9C05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6889" y="4771470"/>
            <a:ext cx="1272085" cy="145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92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9E68B6-2107-4565-97CF-B5DF320C0AE4}"/>
              </a:ext>
            </a:extLst>
          </p:cNvPr>
          <p:cNvSpPr>
            <a:spLocks noGrp="1"/>
          </p:cNvSpPr>
          <p:nvPr>
            <p:ph type="ctrTitle"/>
          </p:nvPr>
        </p:nvSpPr>
        <p:spPr>
          <a:xfrm>
            <a:off x="1018477" y="436728"/>
            <a:ext cx="8825658" cy="2348080"/>
          </a:xfrm>
        </p:spPr>
        <p:txBody>
          <a:bodyPr/>
          <a:lstStyle/>
          <a:p>
            <a:r>
              <a:rPr lang="nl-NL" sz="4800" dirty="0"/>
              <a:t>Mogelijke kansen &amp; verbeteringen van Be Quick 1887</a:t>
            </a:r>
          </a:p>
        </p:txBody>
      </p:sp>
      <p:sp>
        <p:nvSpPr>
          <p:cNvPr id="3" name="Ondertitel 2">
            <a:extLst>
              <a:ext uri="{FF2B5EF4-FFF2-40B4-BE49-F238E27FC236}">
                <a16:creationId xmlns:a16="http://schemas.microsoft.com/office/drawing/2014/main" id="{3853EE84-A17C-4A2B-975E-7F2366585B2C}"/>
              </a:ext>
            </a:extLst>
          </p:cNvPr>
          <p:cNvSpPr>
            <a:spLocks noGrp="1"/>
          </p:cNvSpPr>
          <p:nvPr>
            <p:ph type="subTitle" idx="1"/>
          </p:nvPr>
        </p:nvSpPr>
        <p:spPr>
          <a:xfrm>
            <a:off x="1018477" y="2998289"/>
            <a:ext cx="8825658" cy="3552635"/>
          </a:xfrm>
        </p:spPr>
        <p:txBody>
          <a:bodyPr/>
          <a:lstStyle/>
          <a:p>
            <a:pPr marL="342900" indent="-342900">
              <a:buFontTx/>
              <a:buChar char="-"/>
            </a:pPr>
            <a:r>
              <a:rPr lang="nl-NL" dirty="0"/>
              <a:t>Het werven van nieuwe jeugdleden kan zorgen voor een nog bredere groep jonge voetballers die kunnen zorgen voor het verbeterde niveau van de gehele jeugdopleiding </a:t>
            </a:r>
          </a:p>
          <a:p>
            <a:pPr marL="342900" indent="-342900">
              <a:buFontTx/>
              <a:buChar char="-"/>
            </a:pPr>
            <a:r>
              <a:rPr lang="nl-NL" dirty="0"/>
              <a:t>Het werven van jonge trainers voor de lagere teams zodat elk team een vaste trainer heeft. Deze jonge trainers kunnen via een opleiding (alfa-college) hier terecht komen om zichzelf te ontwikkelen als trainer en de spelers ontwikkelen als voetballers</a:t>
            </a:r>
          </a:p>
          <a:p>
            <a:pPr marL="342900" indent="-342900">
              <a:buFontTx/>
              <a:buChar char="-"/>
            </a:pPr>
            <a:endParaRPr lang="nl-NL" dirty="0"/>
          </a:p>
        </p:txBody>
      </p:sp>
      <p:pic>
        <p:nvPicPr>
          <p:cNvPr id="8194" name="Picture 2" descr="Twee talentvolle aanvallers naar Be Quick 1887 - Be Quick 1887">
            <a:extLst>
              <a:ext uri="{FF2B5EF4-FFF2-40B4-BE49-F238E27FC236}">
                <a16:creationId xmlns:a16="http://schemas.microsoft.com/office/drawing/2014/main" id="{0582C9B5-5616-40B1-B2CC-159A00732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5863" y="4774606"/>
            <a:ext cx="11811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709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C51E5-9361-4703-B030-3053D0C8E309}"/>
              </a:ext>
            </a:extLst>
          </p:cNvPr>
          <p:cNvSpPr>
            <a:spLocks noGrp="1"/>
          </p:cNvSpPr>
          <p:nvPr>
            <p:ph type="ctrTitle"/>
          </p:nvPr>
        </p:nvSpPr>
        <p:spPr>
          <a:xfrm>
            <a:off x="921556" y="545910"/>
            <a:ext cx="8531900" cy="1091821"/>
          </a:xfrm>
        </p:spPr>
        <p:txBody>
          <a:bodyPr/>
          <a:lstStyle/>
          <a:p>
            <a:r>
              <a:rPr lang="nl-NL" sz="5400" dirty="0"/>
              <a:t>Mijn voetbal &amp; trainer cv  </a:t>
            </a:r>
          </a:p>
        </p:txBody>
      </p:sp>
      <p:sp>
        <p:nvSpPr>
          <p:cNvPr id="3" name="Ondertitel 2">
            <a:extLst>
              <a:ext uri="{FF2B5EF4-FFF2-40B4-BE49-F238E27FC236}">
                <a16:creationId xmlns:a16="http://schemas.microsoft.com/office/drawing/2014/main" id="{462FD6AC-3DC4-4E8D-8922-08B20432D941}"/>
              </a:ext>
            </a:extLst>
          </p:cNvPr>
          <p:cNvSpPr>
            <a:spLocks noGrp="1"/>
          </p:cNvSpPr>
          <p:nvPr>
            <p:ph type="subTitle" idx="1"/>
          </p:nvPr>
        </p:nvSpPr>
        <p:spPr>
          <a:xfrm>
            <a:off x="921556" y="1938646"/>
            <a:ext cx="8825658" cy="4373444"/>
          </a:xfrm>
        </p:spPr>
        <p:txBody>
          <a:bodyPr/>
          <a:lstStyle/>
          <a:p>
            <a:r>
              <a:rPr lang="nl-NL" dirty="0"/>
              <a:t>Voetbal cv :</a:t>
            </a:r>
          </a:p>
          <a:p>
            <a:pPr marL="342900" indent="-342900">
              <a:buFontTx/>
              <a:buChar char="-"/>
            </a:pPr>
            <a:r>
              <a:rPr lang="nl-NL" dirty="0"/>
              <a:t>Voetballend lid bij V.V. Actief sinds 2003 </a:t>
            </a:r>
          </a:p>
          <a:p>
            <a:pPr marL="342900" indent="-342900">
              <a:buFontTx/>
              <a:buChar char="-"/>
            </a:pPr>
            <a:r>
              <a:rPr lang="nl-NL" dirty="0"/>
              <a:t>Spelend sinds 2017 in het 1</a:t>
            </a:r>
            <a:r>
              <a:rPr lang="nl-NL" baseline="30000" dirty="0"/>
              <a:t>ste</a:t>
            </a:r>
            <a:r>
              <a:rPr lang="nl-NL" dirty="0"/>
              <a:t> elftal van v.v. actief </a:t>
            </a:r>
          </a:p>
          <a:p>
            <a:r>
              <a:rPr lang="nl-NL" dirty="0"/>
              <a:t>Trainer cv :</a:t>
            </a:r>
          </a:p>
          <a:p>
            <a:pPr marL="342900" indent="-342900">
              <a:buFontTx/>
              <a:buChar char="-"/>
            </a:pPr>
            <a:r>
              <a:rPr lang="nl-NL" dirty="0"/>
              <a:t>In 2017 mijn pupillen/junioren trainer diploma gehaald</a:t>
            </a:r>
          </a:p>
          <a:p>
            <a:pPr marL="342900" indent="-342900">
              <a:buFontTx/>
              <a:buChar char="-"/>
            </a:pPr>
            <a:r>
              <a:rPr lang="nl-NL" dirty="0"/>
              <a:t>In 2018 coördinerende rol als assistent van Martin Koops bij het opleiden van nieuwe jeugdtrainers voor het pupillen/junioren diploma (bij Be Quick 1887)</a:t>
            </a:r>
          </a:p>
          <a:p>
            <a:pPr marL="342900" indent="-342900">
              <a:buFontTx/>
              <a:buChar char="-"/>
            </a:pPr>
            <a:r>
              <a:rPr lang="nl-NL" dirty="0"/>
              <a:t>Tussen 2016 en 2020 jeugdtrainer geweest bij v.v. actief </a:t>
            </a:r>
          </a:p>
        </p:txBody>
      </p:sp>
      <p:pic>
        <p:nvPicPr>
          <p:cNvPr id="9218" name="Picture 2" descr="Twee talentvolle aanvallers naar Be Quick 1887 - Be Quick 1887">
            <a:extLst>
              <a:ext uri="{FF2B5EF4-FFF2-40B4-BE49-F238E27FC236}">
                <a16:creationId xmlns:a16="http://schemas.microsoft.com/office/drawing/2014/main" id="{EBE65DAC-C48E-4D5A-82A8-FB619381D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3933" y="4511943"/>
            <a:ext cx="1367619" cy="156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77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7790C-A1A2-4FD1-B1FF-8FE0B9984A59}"/>
              </a:ext>
            </a:extLst>
          </p:cNvPr>
          <p:cNvSpPr>
            <a:spLocks noGrp="1"/>
          </p:cNvSpPr>
          <p:nvPr>
            <p:ph type="ctrTitle"/>
          </p:nvPr>
        </p:nvSpPr>
        <p:spPr>
          <a:xfrm>
            <a:off x="895648" y="645661"/>
            <a:ext cx="8825658" cy="1147077"/>
          </a:xfrm>
        </p:spPr>
        <p:txBody>
          <a:bodyPr/>
          <a:lstStyle/>
          <a:p>
            <a:r>
              <a:rPr lang="nl-NL" sz="6000" dirty="0"/>
              <a:t>Stage bij Be Quick 1887 </a:t>
            </a:r>
          </a:p>
        </p:txBody>
      </p:sp>
      <p:sp>
        <p:nvSpPr>
          <p:cNvPr id="3" name="Ondertitel 2">
            <a:extLst>
              <a:ext uri="{FF2B5EF4-FFF2-40B4-BE49-F238E27FC236}">
                <a16:creationId xmlns:a16="http://schemas.microsoft.com/office/drawing/2014/main" id="{9EB271E0-BEE4-45DD-83F5-497D4180C4E2}"/>
              </a:ext>
            </a:extLst>
          </p:cNvPr>
          <p:cNvSpPr>
            <a:spLocks noGrp="1"/>
          </p:cNvSpPr>
          <p:nvPr>
            <p:ph type="subTitle" idx="1"/>
          </p:nvPr>
        </p:nvSpPr>
        <p:spPr>
          <a:xfrm>
            <a:off x="895648" y="2143362"/>
            <a:ext cx="8825658" cy="1978262"/>
          </a:xfrm>
        </p:spPr>
        <p:txBody>
          <a:bodyPr/>
          <a:lstStyle/>
          <a:p>
            <a:pPr marL="342900" indent="-342900">
              <a:buFontTx/>
              <a:buChar char="-"/>
            </a:pPr>
            <a:r>
              <a:rPr lang="nl-NL" dirty="0"/>
              <a:t>Dagen en tijden</a:t>
            </a:r>
          </a:p>
          <a:p>
            <a:pPr marL="342900" indent="-342900">
              <a:buFontTx/>
              <a:buChar char="-"/>
            </a:pPr>
            <a:r>
              <a:rPr lang="nl-NL" dirty="0"/>
              <a:t>Uitvoerende taken als stagiair bij Be Quick 1887  </a:t>
            </a:r>
          </a:p>
          <a:p>
            <a:pPr marL="342900" indent="-342900">
              <a:buFontTx/>
              <a:buChar char="-"/>
            </a:pPr>
            <a:r>
              <a:rPr lang="nl-NL" dirty="0"/>
              <a:t>Wat hoop ik te leren ? </a:t>
            </a:r>
          </a:p>
          <a:p>
            <a:pPr marL="342900" indent="-342900">
              <a:buFontTx/>
              <a:buChar char="-"/>
            </a:pPr>
            <a:r>
              <a:rPr lang="nl-NL" dirty="0"/>
              <a:t>Ambities tijdens mijn stage bij Be Quick 1887  </a:t>
            </a:r>
          </a:p>
          <a:p>
            <a:pPr marL="342900" indent="-342900">
              <a:buFontTx/>
              <a:buChar char="-"/>
            </a:pPr>
            <a:endParaRPr lang="nl-NL" dirty="0"/>
          </a:p>
        </p:txBody>
      </p:sp>
      <p:pic>
        <p:nvPicPr>
          <p:cNvPr id="4098" name="Picture 2" descr="Twee talentvolle aanvallers naar Be Quick 1887 - Be Quick 1887">
            <a:extLst>
              <a:ext uri="{FF2B5EF4-FFF2-40B4-BE49-F238E27FC236}">
                <a16:creationId xmlns:a16="http://schemas.microsoft.com/office/drawing/2014/main" id="{86EC9282-D41F-4C72-BE37-2028EADCE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1306" y="4296436"/>
            <a:ext cx="1741282" cy="179884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elkom bij de Hanzehogeschool Groningen">
            <a:extLst>
              <a:ext uri="{FF2B5EF4-FFF2-40B4-BE49-F238E27FC236}">
                <a16:creationId xmlns:a16="http://schemas.microsoft.com/office/drawing/2014/main" id="{110A1907-0D39-4145-861D-2156496F8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617" y="4384714"/>
            <a:ext cx="5976866" cy="162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922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84</TotalTime>
  <Words>514</Words>
  <Application>Microsoft Office PowerPoint</Application>
  <PresentationFormat>Breedbeeld</PresentationFormat>
  <Paragraphs>36</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Century Gothic</vt:lpstr>
      <vt:lpstr>Wingdings 3</vt:lpstr>
      <vt:lpstr>Ion</vt:lpstr>
      <vt:lpstr>Sollicitatie Be Quick 1887</vt:lpstr>
      <vt:lpstr>Waar staat Be Quick voor ?</vt:lpstr>
      <vt:lpstr>Be Quick &amp; Media </vt:lpstr>
      <vt:lpstr>Be Quick t.o.v. andere verenigingen in Groningen</vt:lpstr>
      <vt:lpstr>Be Quick &amp; landelijke concurrentie</vt:lpstr>
      <vt:lpstr>Be Quick &amp; landelijke concurrentie </vt:lpstr>
      <vt:lpstr>Mogelijke kansen &amp; verbeteringen van Be Quick 1887</vt:lpstr>
      <vt:lpstr>Mijn voetbal &amp; trainer cv  </vt:lpstr>
      <vt:lpstr>Stage bij Be Quick 1887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Sollicitatie Be Quick 1887</dc:title>
  <dc:creator>gonny van der Hilst</dc:creator>
  <cp:lastModifiedBy>gonny van der Hilst</cp:lastModifiedBy>
  <cp:revision>10</cp:revision>
  <dcterms:created xsi:type="dcterms:W3CDTF">2020-06-01T07:10:00Z</dcterms:created>
  <dcterms:modified xsi:type="dcterms:W3CDTF">2020-06-04T08:09:10Z</dcterms:modified>
</cp:coreProperties>
</file>